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7" r:id="rId2"/>
    <p:sldId id="258" r:id="rId3"/>
  </p:sldIdLst>
  <p:sldSz cx="10058400" cy="7772400"/>
  <p:notesSz cx="7077075" cy="9363075"/>
  <p:embeddedFontLst>
    <p:embeddedFont>
      <p:font typeface="Franklin Gothic Demi Cond" panose="020B0706030402020204" pitchFamily="34" charset="0"/>
      <p:regular r:id="rId4"/>
    </p:embeddedFont>
    <p:embeddedFont>
      <p:font typeface="Calibri Light" panose="020F0302020204030204" pitchFamily="34" charset="0"/>
      <p:regular r:id="rId5"/>
      <p:italic r:id="rId6"/>
    </p:embeddedFont>
    <p:embeddedFont>
      <p:font typeface="Calibri" panose="020F0502020204030204" pitchFamily="34" charset="0"/>
      <p:regular r:id="rId7"/>
      <p:bold r:id="rId8"/>
      <p:italic r:id="rId9"/>
      <p:boldItalic r:id="rId10"/>
    </p:embeddedFont>
    <p:embeddedFont>
      <p:font typeface="Malgun Gothic" panose="020B0503020000020004" pitchFamily="34" charset="-127"/>
      <p:regular r:id="rId11"/>
      <p:bold r:id="rId1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D573FC-3814-4F0A-9541-5024C8A9B404}" v="2" dt="2020-11-20T19:17:32.6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75" autoAdjust="0"/>
    <p:restoredTop sz="94660"/>
  </p:normalViewPr>
  <p:slideViewPr>
    <p:cSldViewPr snapToGrid="0">
      <p:cViewPr varScale="1">
        <p:scale>
          <a:sx n="49" d="100"/>
          <a:sy n="49" d="100"/>
        </p:scale>
        <p:origin x="163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font" Target="fonts/font4.fntdata"/><Relationship Id="rId12" Type="http://schemas.openxmlformats.org/officeDocument/2006/relationships/font" Target="fonts/font9.fntdata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theme" Target="theme/theme1.xml"/><Relationship Id="rId10" Type="http://schemas.openxmlformats.org/officeDocument/2006/relationships/font" Target="fonts/font7.fntdata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in Kipke" userId="5c401073-e055-4255-9707-9bbddc8cb757" providerId="ADAL" clId="{6CD573FC-3814-4F0A-9541-5024C8A9B404}"/>
    <pc:docChg chg="modSld">
      <pc:chgData name="Robin Kipke" userId="5c401073-e055-4255-9707-9bbddc8cb757" providerId="ADAL" clId="{6CD573FC-3814-4F0A-9541-5024C8A9B404}" dt="2020-11-20T19:44:07.546" v="32" actId="20577"/>
      <pc:docMkLst>
        <pc:docMk/>
      </pc:docMkLst>
      <pc:sldChg chg="modSp mod">
        <pc:chgData name="Robin Kipke" userId="5c401073-e055-4255-9707-9bbddc8cb757" providerId="ADAL" clId="{6CD573FC-3814-4F0A-9541-5024C8A9B404}" dt="2020-11-20T19:43:52.690" v="23" actId="20577"/>
        <pc:sldMkLst>
          <pc:docMk/>
          <pc:sldMk cId="1928692262" sldId="257"/>
        </pc:sldMkLst>
        <pc:spChg chg="mod">
          <ac:chgData name="Robin Kipke" userId="5c401073-e055-4255-9707-9bbddc8cb757" providerId="ADAL" clId="{6CD573FC-3814-4F0A-9541-5024C8A9B404}" dt="2020-11-20T19:19:12.239" v="14" actId="1035"/>
          <ac:spMkLst>
            <pc:docMk/>
            <pc:sldMk cId="1928692262" sldId="257"/>
            <ac:spMk id="4" creationId="{1A286B21-F92D-4ADD-A062-F94A53F03FD1}"/>
          </ac:spMkLst>
        </pc:spChg>
        <pc:spChg chg="mod">
          <ac:chgData name="Robin Kipke" userId="5c401073-e055-4255-9707-9bbddc8cb757" providerId="ADAL" clId="{6CD573FC-3814-4F0A-9541-5024C8A9B404}" dt="2020-11-20T19:43:52.690" v="23" actId="20577"/>
          <ac:spMkLst>
            <pc:docMk/>
            <pc:sldMk cId="1928692262" sldId="257"/>
            <ac:spMk id="7" creationId="{3CFA921C-1381-4B05-B8C8-F74F157E5AA5}"/>
          </ac:spMkLst>
        </pc:spChg>
      </pc:sldChg>
      <pc:sldChg chg="modSp mod">
        <pc:chgData name="Robin Kipke" userId="5c401073-e055-4255-9707-9bbddc8cb757" providerId="ADAL" clId="{6CD573FC-3814-4F0A-9541-5024C8A9B404}" dt="2020-11-20T19:44:07.546" v="32" actId="20577"/>
        <pc:sldMkLst>
          <pc:docMk/>
          <pc:sldMk cId="1780609935" sldId="258"/>
        </pc:sldMkLst>
        <pc:spChg chg="mod">
          <ac:chgData name="Robin Kipke" userId="5c401073-e055-4255-9707-9bbddc8cb757" providerId="ADAL" clId="{6CD573FC-3814-4F0A-9541-5024C8A9B404}" dt="2020-11-20T19:44:07.546" v="32" actId="20577"/>
          <ac:spMkLst>
            <pc:docMk/>
            <pc:sldMk cId="1780609935" sldId="258"/>
            <ac:spMk id="3" creationId="{E950ADE6-9F65-47EE-8C3A-7F8838C68625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oleObject" Target="https://ucdavis365-my.sharepoint.com/personal/rakipke_ucdavis_edu/Documents/CX%20Sample%20Data/DEMO/Viz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https://ucdavis365-my.sharepoint.com/personal/rakipke_ucdavis_edu/Documents/CX%20Sample%20Data/DEMO/Viz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2.xml"/><Relationship Id="rId4" Type="http://schemas.openxmlformats.org/officeDocument/2006/relationships/oleObject" Target="https://ucdavis365-my.sharepoint.com/personal/rakipke_ucdavis_edu/Documents/CX%20Sample%20Data/DEMO/Viz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3367008865755399"/>
          <c:y val="0.15885415860315769"/>
          <c:w val="0.59401077113024714"/>
          <c:h val="0.7057812499999999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17406D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17406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791-4EC7-B188-AF03D0A7DC0D}"/>
              </c:ext>
            </c:extLst>
          </c:dPt>
          <c:dPt>
            <c:idx val="5"/>
            <c:invertIfNegative val="0"/>
            <c:bubble3D val="0"/>
            <c:spPr>
              <a:solidFill>
                <a:srgbClr val="17406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791-4EC7-B188-AF03D0A7DC0D}"/>
              </c:ext>
            </c:extLst>
          </c:dPt>
          <c:dLbls>
            <c:dLbl>
              <c:idx val="0"/>
              <c:layout>
                <c:manualLayout>
                  <c:x val="-1.3606339757171551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D791-4EC7-B188-AF03D0A7DC0D}"/>
                </c:ext>
              </c:extLst>
            </c:dLbl>
            <c:dLbl>
              <c:idx val="3"/>
              <c:layout>
                <c:manualLayout>
                  <c:x val="-1.1758335282436338E-2"/>
                  <c:y val="-9.0116735220892264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D791-4EC7-B188-AF03D0A7DC0D}"/>
                </c:ext>
              </c:extLst>
            </c:dLbl>
            <c:dLbl>
              <c:idx val="4"/>
              <c:layout>
                <c:manualLayout>
                  <c:x val="-7.519452962443710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791-4EC7-B188-AF03D0A7DC0D}"/>
                </c:ext>
              </c:extLst>
            </c:dLbl>
            <c:dLbl>
              <c:idx val="5"/>
              <c:layout>
                <c:manualLayout>
                  <c:x val="-1.0009338049345602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791-4EC7-B188-AF03D0A7DC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Demi Cond" panose="020B07060304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Demographics!$G$4:$G$9</c:f>
              <c:strCache>
                <c:ptCount val="6"/>
                <c:pt idx="0">
                  <c:v>2 or More Groups</c:v>
                </c:pt>
                <c:pt idx="1">
                  <c:v>Native Hawaiian/           Pacific Islander</c:v>
                </c:pt>
                <c:pt idx="2">
                  <c:v>Black/                               African American</c:v>
                </c:pt>
                <c:pt idx="3">
                  <c:v>Asian</c:v>
                </c:pt>
                <c:pt idx="4">
                  <c:v>Hispanic/                                 Latinx</c:v>
                </c:pt>
                <c:pt idx="5">
                  <c:v>White,                                              not Hispanic</c:v>
                </c:pt>
              </c:strCache>
            </c:strRef>
          </c:cat>
          <c:val>
            <c:numRef>
              <c:f>Demographics!$H$4:$H$9</c:f>
              <c:numCache>
                <c:formatCode>0.0%</c:formatCode>
                <c:ptCount val="6"/>
                <c:pt idx="0">
                  <c:v>4.5999999999999999E-2</c:v>
                </c:pt>
                <c:pt idx="1">
                  <c:v>3.0000000000000001E-3</c:v>
                </c:pt>
                <c:pt idx="2">
                  <c:v>1.9E-2</c:v>
                </c:pt>
                <c:pt idx="3">
                  <c:v>0.05</c:v>
                </c:pt>
                <c:pt idx="4">
                  <c:v>0.17199999999999999</c:v>
                </c:pt>
                <c:pt idx="5">
                  <c:v>0.70899999999999996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791-4EC7-B188-AF03D0A7DC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2"/>
        <c:axId val="442261632"/>
        <c:axId val="442260320"/>
      </c:barChart>
      <c:catAx>
        <c:axId val="4422616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Demi Cond" panose="020B0706030402020204" pitchFamily="34" charset="0"/>
                <a:ea typeface="+mn-ea"/>
                <a:cs typeface="+mn-cs"/>
              </a:defRPr>
            </a:pPr>
            <a:endParaRPr lang="en-US"/>
          </a:p>
        </c:txPr>
        <c:crossAx val="442260320"/>
        <c:crosses val="autoZero"/>
        <c:auto val="1"/>
        <c:lblAlgn val="ctr"/>
        <c:lblOffset val="100"/>
        <c:noMultiLvlLbl val="0"/>
      </c:catAx>
      <c:valAx>
        <c:axId val="442260320"/>
        <c:scaling>
          <c:orientation val="minMax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crossAx val="442261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62936814794060214"/>
          <c:y val="0.18525767259379836"/>
          <c:w val="0.36914016285757123"/>
          <c:h val="0.7025962165688193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Franklin Gothic Demi Cond" panose="020B07060304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'Back-to-back'!$I$4:$I$8</c:f>
              <c:numCache>
                <c:formatCode>0.0%</c:formatCode>
                <c:ptCount val="5"/>
                <c:pt idx="0" formatCode="0%">
                  <c:v>0.11</c:v>
                </c:pt>
                <c:pt idx="1">
                  <c:v>0.14499999999999999</c:v>
                </c:pt>
                <c:pt idx="2" formatCode="0%">
                  <c:v>0.14000000000000001</c:v>
                </c:pt>
                <c:pt idx="3" formatCode="0%">
                  <c:v>0.16</c:v>
                </c:pt>
                <c:pt idx="4" formatCode="0%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A3-4CC2-8C99-16D2C9911E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22838000"/>
        <c:axId val="622837344"/>
      </c:barChart>
      <c:catAx>
        <c:axId val="6228380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22837344"/>
        <c:crosses val="autoZero"/>
        <c:auto val="1"/>
        <c:lblAlgn val="ctr"/>
        <c:lblOffset val="100"/>
        <c:noMultiLvlLbl val="0"/>
      </c:catAx>
      <c:valAx>
        <c:axId val="622837344"/>
        <c:scaling>
          <c:orientation val="minMax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622838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627793380233387"/>
          <c:y val="0.18264840182648401"/>
          <c:w val="0.6290100865775865"/>
          <c:h val="0.7025962165688193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17406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Franklin Gothic Demi Cond" panose="020B07060304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'Back-to-back'!$G$4:$G$8</c:f>
              <c:strCache>
                <c:ptCount val="5"/>
                <c:pt idx="0">
                  <c:v>Smoke/vape</c:v>
                </c:pt>
                <c:pt idx="1">
                  <c:v>With asthma</c:v>
                </c:pt>
                <c:pt idx="2">
                  <c:v>Under age 18</c:v>
                </c:pt>
                <c:pt idx="3">
                  <c:v>Live in poverty</c:v>
                </c:pt>
                <c:pt idx="4">
                  <c:v>Live in MUH</c:v>
                </c:pt>
              </c:strCache>
            </c:strRef>
          </c:cat>
          <c:val>
            <c:numRef>
              <c:f>'Back-to-back'!$H$4:$H$8</c:f>
              <c:numCache>
                <c:formatCode>0%</c:formatCode>
                <c:ptCount val="5"/>
                <c:pt idx="0">
                  <c:v>0.14000000000000001</c:v>
                </c:pt>
                <c:pt idx="1">
                  <c:v>0.15</c:v>
                </c:pt>
                <c:pt idx="2">
                  <c:v>0.2</c:v>
                </c:pt>
                <c:pt idx="3">
                  <c:v>0.21299999999999999</c:v>
                </c:pt>
                <c:pt idx="4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0D-4477-B8F9-2F372C7252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22838000"/>
        <c:axId val="622837344"/>
      </c:barChart>
      <c:catAx>
        <c:axId val="622838000"/>
        <c:scaling>
          <c:orientation val="minMax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Demi Cond" panose="020B0706030402020204" pitchFamily="34" charset="0"/>
                <a:ea typeface="+mn-ea"/>
                <a:cs typeface="+mn-cs"/>
              </a:defRPr>
            </a:pPr>
            <a:endParaRPr lang="en-US"/>
          </a:p>
        </c:txPr>
        <c:crossAx val="622837344"/>
        <c:crosses val="autoZero"/>
        <c:auto val="1"/>
        <c:lblAlgn val="ctr"/>
        <c:lblOffset val="100"/>
        <c:noMultiLvlLbl val="0"/>
      </c:catAx>
      <c:valAx>
        <c:axId val="622837344"/>
        <c:scaling>
          <c:orientation val="maxMin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622838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0.0803</cdr:x>
      <cdr:y>0.89493</cdr:y>
    </cdr:from>
    <cdr:to>
      <cdr:x>0.77778</cdr:x>
      <cdr:y>0.95484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E396D764-6980-4F5F-8ECD-B646771E6D37}"/>
            </a:ext>
          </a:extLst>
        </cdr:cNvPr>
        <cdr:cNvSpPr txBox="1"/>
      </cdr:nvSpPr>
      <cdr:spPr>
        <a:xfrm xmlns:a="http://schemas.openxmlformats.org/drawingml/2006/main">
          <a:off x="409575" y="4624387"/>
          <a:ext cx="3557588" cy="3095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900" i="1"/>
            <a:t>Source:</a:t>
          </a:r>
          <a:r>
            <a:rPr lang="en-US" sz="900" i="1" baseline="0"/>
            <a:t> Census 2019 Estimates</a:t>
          </a:r>
          <a:endParaRPr lang="en-US" sz="900" i="1"/>
        </a:p>
      </cdr:txBody>
    </cdr:sp>
  </cdr:relSizeAnchor>
  <cdr:relSizeAnchor xmlns:cdr="http://schemas.openxmlformats.org/drawingml/2006/chartDrawing">
    <cdr:from>
      <cdr:x>0.01774</cdr:x>
      <cdr:y>0.05424</cdr:y>
    </cdr:from>
    <cdr:to>
      <cdr:x>1</cdr:x>
      <cdr:y>0.13995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A3A58D2B-6E68-4C76-B481-FFA852D88FD6}"/>
            </a:ext>
          </a:extLst>
        </cdr:cNvPr>
        <cdr:cNvSpPr txBox="1"/>
      </cdr:nvSpPr>
      <cdr:spPr>
        <a:xfrm xmlns:a="http://schemas.openxmlformats.org/drawingml/2006/main">
          <a:off x="83595" y="206322"/>
          <a:ext cx="4628631" cy="3260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750" dirty="0">
              <a:solidFill>
                <a:schemeClr val="tx1">
                  <a:lumMod val="65000"/>
                  <a:lumOff val="35000"/>
                </a:schemeClr>
              </a:solidFill>
              <a:latin typeface="Franklin Gothic Demi Cond" panose="020B0706030402020204" pitchFamily="34" charset="0"/>
            </a:rPr>
            <a:t>The county is mostly White and</a:t>
          </a:r>
          <a:r>
            <a:rPr lang="en-US" sz="1750" baseline="0" dirty="0">
              <a:solidFill>
                <a:schemeClr val="tx1">
                  <a:lumMod val="65000"/>
                  <a:lumOff val="35000"/>
                </a:schemeClr>
              </a:solidFill>
              <a:latin typeface="Franklin Gothic Demi Cond" panose="020B0706030402020204" pitchFamily="34" charset="0"/>
            </a:rPr>
            <a:t> Hispanic.</a:t>
          </a:r>
          <a:endParaRPr lang="en-US" sz="1750" dirty="0">
            <a:solidFill>
              <a:schemeClr val="tx1">
                <a:lumMod val="65000"/>
                <a:lumOff val="35000"/>
              </a:schemeClr>
            </a:solidFill>
            <a:latin typeface="Franklin Gothic Demi Cond" panose="020B07060304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0.86743</cdr:y>
    </cdr:from>
    <cdr:to>
      <cdr:x>1</cdr:x>
      <cdr:y>0.93572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F796202-6A8A-4BB1-88BB-26323A4F926A}"/>
            </a:ext>
          </a:extLst>
        </cdr:cNvPr>
        <cdr:cNvSpPr txBox="1"/>
      </cdr:nvSpPr>
      <cdr:spPr>
        <a:xfrm xmlns:a="http://schemas.openxmlformats.org/drawingml/2006/main">
          <a:off x="0" y="3508985"/>
          <a:ext cx="2652714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800" b="0" i="1" u="none" strike="noStrike" dirty="0">
              <a:solidFill>
                <a:srgbClr val="000000"/>
              </a:solidFill>
              <a:latin typeface="Arial"/>
              <a:cs typeface="Arial"/>
            </a:rPr>
            <a:t>Source: 2019-2022 Community Health Assessment</a:t>
          </a:r>
          <a:endParaRPr lang="en-US" sz="100" b="0" i="1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3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CAF47-5C46-4E06-87BE-D9E1225F6141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53DFD-8AA3-4508-83D1-C82C53D10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310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CAF47-5C46-4E06-87BE-D9E1225F6141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53DFD-8AA3-4508-83D1-C82C53D10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158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4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CAF47-5C46-4E06-87BE-D9E1225F6141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53DFD-8AA3-4508-83D1-C82C53D10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29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CAF47-5C46-4E06-87BE-D9E1225F6141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53DFD-8AA3-4508-83D1-C82C53D10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218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CAF47-5C46-4E06-87BE-D9E1225F6141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53DFD-8AA3-4508-83D1-C82C53D10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044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CAF47-5C46-4E06-87BE-D9E1225F6141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53DFD-8AA3-4508-83D1-C82C53D10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79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2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20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20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CAF47-5C46-4E06-87BE-D9E1225F6141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53DFD-8AA3-4508-83D1-C82C53D10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988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CAF47-5C46-4E06-87BE-D9E1225F6141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53DFD-8AA3-4508-83D1-C82C53D10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455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CAF47-5C46-4E06-87BE-D9E1225F6141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53DFD-8AA3-4508-83D1-C82C53D10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73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CAF47-5C46-4E06-87BE-D9E1225F6141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53DFD-8AA3-4508-83D1-C82C53D10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948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CAF47-5C46-4E06-87BE-D9E1225F6141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53DFD-8AA3-4508-83D1-C82C53D10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497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2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CAF47-5C46-4E06-87BE-D9E1225F6141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53DFD-8AA3-4508-83D1-C82C53D10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221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10.sv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11" Type="http://schemas.openxmlformats.org/officeDocument/2006/relationships/image" Target="../media/image6.png"/><Relationship Id="rId5" Type="http://schemas.openxmlformats.org/officeDocument/2006/relationships/package" Target="../embeddings/Microsoft_Excel_Worksheet.xlsx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5.png"/><Relationship Id="rId1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CFA921C-1381-4B05-B8C8-F74F157E5AA5}"/>
              </a:ext>
            </a:extLst>
          </p:cNvPr>
          <p:cNvSpPr txBox="1"/>
          <p:nvPr/>
        </p:nvSpPr>
        <p:spPr>
          <a:xfrm>
            <a:off x="1206228" y="204357"/>
            <a:ext cx="7832183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20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Butte County 2020 Communities of Excellence </a:t>
            </a:r>
            <a:br>
              <a:rPr lang="en-US" sz="2720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en-US" sz="2720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Multi-unit Housing Data Placemat (2.2.13)</a:t>
            </a:r>
          </a:p>
        </p:txBody>
      </p:sp>
      <p:pic>
        <p:nvPicPr>
          <p:cNvPr id="9" name="Graphic 8" descr="City">
            <a:extLst>
              <a:ext uri="{FF2B5EF4-FFF2-40B4-BE49-F238E27FC236}">
                <a16:creationId xmlns:a16="http://schemas.microsoft.com/office/drawing/2014/main" id="{6F8C59D4-D680-43DB-B7A1-62C06FF3EB0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6945" y="204355"/>
            <a:ext cx="979283" cy="9417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8941536-642B-44E8-840C-E5570604EC51}"/>
              </a:ext>
            </a:extLst>
          </p:cNvPr>
          <p:cNvSpPr txBox="1"/>
          <p:nvPr/>
        </p:nvSpPr>
        <p:spPr>
          <a:xfrm>
            <a:off x="163410" y="1535797"/>
            <a:ext cx="777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7E356A-6641-4442-9B21-99CC043DB52F}"/>
              </a:ext>
            </a:extLst>
          </p:cNvPr>
          <p:cNvSpPr txBox="1"/>
          <p:nvPr/>
        </p:nvSpPr>
        <p:spPr>
          <a:xfrm>
            <a:off x="745810" y="1717931"/>
            <a:ext cx="3767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Cities have a smoke-free MUH law: 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   Pine Butte (2017) 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   Salmon Falls (2008)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A2067EC8-0E15-4023-8EFC-0F221D769B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2357104"/>
              </p:ext>
            </p:extLst>
          </p:nvPr>
        </p:nvGraphicFramePr>
        <p:xfrm>
          <a:off x="0" y="3362851"/>
          <a:ext cx="4712226" cy="3803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72F876D-D0BB-4DBA-A657-4D8D8FEDE3C4}"/>
              </a:ext>
            </a:extLst>
          </p:cNvPr>
          <p:cNvSpPr txBox="1"/>
          <p:nvPr/>
        </p:nvSpPr>
        <p:spPr>
          <a:xfrm>
            <a:off x="93583" y="3157082"/>
            <a:ext cx="4193858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Community Profile</a:t>
            </a:r>
          </a:p>
        </p:txBody>
      </p:sp>
      <p:graphicFrame>
        <p:nvGraphicFramePr>
          <p:cNvPr id="41" name="Chart 40">
            <a:extLst>
              <a:ext uri="{FF2B5EF4-FFF2-40B4-BE49-F238E27FC236}">
                <a16:creationId xmlns:a16="http://schemas.microsoft.com/office/drawing/2014/main" id="{55CF21AC-1A90-417E-8A9D-571B5B2B62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7226852"/>
              </p:ext>
            </p:extLst>
          </p:nvPr>
        </p:nvGraphicFramePr>
        <p:xfrm>
          <a:off x="4431358" y="3095844"/>
          <a:ext cx="5100638" cy="4584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2" name="Chart 41">
            <a:extLst>
              <a:ext uri="{FF2B5EF4-FFF2-40B4-BE49-F238E27FC236}">
                <a16:creationId xmlns:a16="http://schemas.microsoft.com/office/drawing/2014/main" id="{81489F85-79C1-49DE-9FE1-4E5E01A59F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7546518"/>
              </p:ext>
            </p:extLst>
          </p:nvPr>
        </p:nvGraphicFramePr>
        <p:xfrm>
          <a:off x="4511612" y="3095843"/>
          <a:ext cx="3006409" cy="4584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3" name="TextBox 7">
            <a:extLst>
              <a:ext uri="{FF2B5EF4-FFF2-40B4-BE49-F238E27FC236}">
                <a16:creationId xmlns:a16="http://schemas.microsoft.com/office/drawing/2014/main" id="{48789D65-0C78-41EC-9B59-A07948F4DE88}"/>
              </a:ext>
            </a:extLst>
          </p:cNvPr>
          <p:cNvSpPr txBox="1"/>
          <p:nvPr/>
        </p:nvSpPr>
        <p:spPr>
          <a:xfrm>
            <a:off x="4798863" y="3563347"/>
            <a:ext cx="5165954" cy="539750"/>
          </a:xfrm>
          <a:prstGeom prst="rect">
            <a:avLst/>
          </a:prstGeom>
          <a:solidFill>
            <a:sysClr val="window" lastClr="FFFFFF"/>
          </a:solidFill>
          <a:ln w="9525" cmpd="sng">
            <a:noFill/>
          </a:ln>
          <a:effectLst/>
        </p:spPr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36290">
              <a:defRPr/>
            </a:pPr>
            <a:r>
              <a:rPr lang="en-US" sz="1750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Franklin Gothic Demi Cond" panose="020B0706030402020204" pitchFamily="34" charset="0"/>
              </a:rPr>
              <a:t>Butte's population is more at risk than California overall.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9A3671-DB79-4282-8B1C-80824787C2B5}"/>
              </a:ext>
            </a:extLst>
          </p:cNvPr>
          <p:cNvSpPr txBox="1"/>
          <p:nvPr/>
        </p:nvSpPr>
        <p:spPr>
          <a:xfrm>
            <a:off x="6039321" y="1717931"/>
            <a:ext cx="20622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Residents live 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 multi-unit housing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286B21-F92D-4ADD-A062-F94A53F03FD1}"/>
              </a:ext>
            </a:extLst>
          </p:cNvPr>
          <p:cNvSpPr txBox="1"/>
          <p:nvPr/>
        </p:nvSpPr>
        <p:spPr>
          <a:xfrm>
            <a:off x="4554071" y="1597026"/>
            <a:ext cx="19402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</a:t>
            </a:r>
            <a:r>
              <a:rPr lang="en-US" sz="8000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5</a:t>
            </a:r>
          </a:p>
        </p:txBody>
      </p:sp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0513B0EB-D0A7-48BB-8378-6598E0E7DC2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" t="5902" r="6004" b="11704"/>
          <a:stretch/>
        </p:blipFill>
        <p:spPr>
          <a:xfrm>
            <a:off x="7649122" y="310393"/>
            <a:ext cx="2205864" cy="259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692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50ADE6-9F65-47EE-8C3A-7F8838C68625}"/>
              </a:ext>
            </a:extLst>
          </p:cNvPr>
          <p:cNvSpPr txBox="1"/>
          <p:nvPr/>
        </p:nvSpPr>
        <p:spPr>
          <a:xfrm>
            <a:off x="1221953" y="271469"/>
            <a:ext cx="7832183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20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Butte County 2020 Communities of Excellence </a:t>
            </a:r>
            <a:br>
              <a:rPr lang="en-US" sz="2720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en-US" sz="2720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Multi-unit Housing Data </a:t>
            </a:r>
            <a:r>
              <a:rPr lang="en-US" sz="272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Placemat (2.2.13) – </a:t>
            </a:r>
            <a:r>
              <a:rPr lang="en-US" sz="2720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page 2</a:t>
            </a:r>
          </a:p>
        </p:txBody>
      </p:sp>
      <p:pic>
        <p:nvPicPr>
          <p:cNvPr id="5" name="Graphic 4" descr="City">
            <a:extLst>
              <a:ext uri="{FF2B5EF4-FFF2-40B4-BE49-F238E27FC236}">
                <a16:creationId xmlns:a16="http://schemas.microsoft.com/office/drawing/2014/main" id="{6E7F730C-DD87-46B9-B68B-AD8E2807966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2669" y="271467"/>
            <a:ext cx="979283" cy="941797"/>
          </a:xfrm>
          <a:prstGeom prst="rect">
            <a:avLst/>
          </a:prstGeom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018DEF9-AC21-40E2-A4A7-B055A7BBFE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4293849"/>
              </p:ext>
            </p:extLst>
          </p:nvPr>
        </p:nvGraphicFramePr>
        <p:xfrm>
          <a:off x="268448" y="1559859"/>
          <a:ext cx="4645352" cy="20444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Worksheet" r:id="rId5" imgW="5010125" imgH="2205202" progId="Excel.Sheet.12">
                  <p:embed/>
                </p:oleObj>
              </mc:Choice>
              <mc:Fallback>
                <p:oleObj name="Worksheet" r:id="rId5" imgW="5010125" imgH="2205202" progId="Excel.Sheet.12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018DEF9-AC21-40E2-A4A7-B055A7BBFE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8448" y="1559859"/>
                        <a:ext cx="4645352" cy="20444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Graphic 8" descr="Smoking">
            <a:extLst>
              <a:ext uri="{FF2B5EF4-FFF2-40B4-BE49-F238E27FC236}">
                <a16:creationId xmlns:a16="http://schemas.microsoft.com/office/drawing/2014/main" id="{DAFCCE37-CCA9-4F0B-A45D-C25A374DA6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68954" y="1406635"/>
            <a:ext cx="693739" cy="7981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AA7D05-953D-4BE9-BCCC-89EDE61EF36C}"/>
              </a:ext>
            </a:extLst>
          </p:cNvPr>
          <p:cNvSpPr txBox="1"/>
          <p:nvPr/>
        </p:nvSpPr>
        <p:spPr>
          <a:xfrm>
            <a:off x="6164694" y="1593813"/>
            <a:ext cx="3591702" cy="574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25% of adults living in multi-unit housing smelled drifting smoke </a:t>
            </a:r>
            <a:br>
              <a:rPr lang="en-US" sz="2000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en-US" sz="2000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 the past 7 days (</a:t>
            </a:r>
            <a:r>
              <a:rPr lang="en-US" sz="2000" i="1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BRFS, 2019</a:t>
            </a:r>
            <a:r>
              <a:rPr lang="en-US" sz="2000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)</a:t>
            </a:r>
          </a:p>
          <a:p>
            <a:endParaRPr lang="en-US" sz="2000" dirty="0">
              <a:solidFill>
                <a:schemeClr val="tx2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r>
              <a:rPr lang="en-US" sz="2000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Secondhand smoke is the third most common complaint call received by the county health department</a:t>
            </a:r>
          </a:p>
          <a:p>
            <a:endParaRPr lang="en-US" sz="2000" dirty="0">
              <a:solidFill>
                <a:schemeClr val="tx2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r>
              <a:rPr lang="en-US" sz="2000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19% of adults surveyed (n=500) reported smoking inside their homes in the past 7 days (</a:t>
            </a:r>
            <a:r>
              <a:rPr lang="en-US" sz="2000" i="1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2019 Butte public opinion poll</a:t>
            </a:r>
            <a:r>
              <a:rPr lang="en-US" sz="2000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)</a:t>
            </a:r>
          </a:p>
          <a:p>
            <a:endParaRPr lang="en-US" sz="2000" dirty="0">
              <a:solidFill>
                <a:schemeClr val="tx2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r>
              <a:rPr lang="en-US" sz="2000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42% of county residents (n=824) who smoke/vape say they want to quit (2019 </a:t>
            </a:r>
            <a:r>
              <a:rPr lang="en-US" sz="2000" i="1" dirty="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Community Needs Assessment)</a:t>
            </a:r>
            <a:endParaRPr lang="en-US" sz="2000" dirty="0">
              <a:solidFill>
                <a:schemeClr val="tx2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12" name="Graphic 11" descr="Speaker phone">
            <a:extLst>
              <a:ext uri="{FF2B5EF4-FFF2-40B4-BE49-F238E27FC236}">
                <a16:creationId xmlns:a16="http://schemas.microsoft.com/office/drawing/2014/main" id="{AD7A882E-0E03-4486-9F87-EB8DC93F8D7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32327" y="3065850"/>
            <a:ext cx="798142" cy="798142"/>
          </a:xfrm>
          <a:prstGeom prst="rect">
            <a:avLst/>
          </a:prstGeom>
        </p:spPr>
      </p:pic>
      <p:pic>
        <p:nvPicPr>
          <p:cNvPr id="14" name="Graphic 13" descr="Mortgage">
            <a:extLst>
              <a:ext uri="{FF2B5EF4-FFF2-40B4-BE49-F238E27FC236}">
                <a16:creationId xmlns:a16="http://schemas.microsoft.com/office/drawing/2014/main" id="{E3911E62-28DA-49CD-ACBF-A8A92528F02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32327" y="4560689"/>
            <a:ext cx="798142" cy="798142"/>
          </a:xfrm>
          <a:prstGeom prst="rect">
            <a:avLst/>
          </a:prstGeom>
        </p:spPr>
      </p:pic>
      <p:pic>
        <p:nvPicPr>
          <p:cNvPr id="16" name="Graphic 15" descr="No smoking">
            <a:extLst>
              <a:ext uri="{FF2B5EF4-FFF2-40B4-BE49-F238E27FC236}">
                <a16:creationId xmlns:a16="http://schemas.microsoft.com/office/drawing/2014/main" id="{0E0E7E06-8DCA-4C4B-86A8-818F0E86F62E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332328" y="6041386"/>
            <a:ext cx="798810" cy="79881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D6226F9-4C01-4B69-B0F3-0BF9D4FBAE58}"/>
              </a:ext>
            </a:extLst>
          </p:cNvPr>
          <p:cNvSpPr/>
          <p:nvPr/>
        </p:nvSpPr>
        <p:spPr>
          <a:xfrm>
            <a:off x="268447" y="4127107"/>
            <a:ext cx="4628024" cy="30203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4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5ECCA7-519D-47EF-BD73-2425940D3B7D}"/>
              </a:ext>
            </a:extLst>
          </p:cNvPr>
          <p:cNvSpPr txBox="1"/>
          <p:nvPr/>
        </p:nvSpPr>
        <p:spPr>
          <a:xfrm>
            <a:off x="418099" y="4310926"/>
            <a:ext cx="4328720" cy="2603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The 2019 County Health Assessment Report listed tobacco and vape product use as a growing concern, particularly among vulnerable populations and youth</a:t>
            </a:r>
            <a:r>
              <a:rPr lang="en-US" sz="2000" i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 “We should make every attempt to discourage youth uptake and protect the population from the harms of drifting smoke/vapor.”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D39858-8024-464E-9ADA-B63C17E44B19}"/>
              </a:ext>
            </a:extLst>
          </p:cNvPr>
          <p:cNvSpPr txBox="1"/>
          <p:nvPr/>
        </p:nvSpPr>
        <p:spPr>
          <a:xfrm>
            <a:off x="5540716" y="7336924"/>
            <a:ext cx="41485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ea typeface="Malgun Gothic" panose="020B0503020000020004" pitchFamily="34" charset="-127"/>
              </a:rPr>
              <a:t>Note: Data used for placemat examples only; may not be factual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6099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573</TotalTime>
  <Words>127</Words>
  <Application>Microsoft Office PowerPoint</Application>
  <PresentationFormat>Custom</PresentationFormat>
  <Paragraphs>24</Paragraphs>
  <Slides>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10" baseType="lpstr">
      <vt:lpstr>Franklin Gothic Demi Cond</vt:lpstr>
      <vt:lpstr>Arial</vt:lpstr>
      <vt:lpstr>Roboto Condensed</vt:lpstr>
      <vt:lpstr>Calibri Light</vt:lpstr>
      <vt:lpstr>Calibri</vt:lpstr>
      <vt:lpstr>Malgun Gothic</vt:lpstr>
      <vt:lpstr>Office Theme</vt:lpstr>
      <vt:lpstr>Worksheet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Robin Kipke</dc:creator>
  <cp:lastModifiedBy>Sarah Hellesen</cp:lastModifiedBy>
  <cp:revision>7</cp:revision>
  <cp:lastPrinted>2020-11-20T19:17:34Z</cp:lastPrinted>
  <dcterms:created xsi:type="dcterms:W3CDTF">2020-11-08T23:50:21Z</dcterms:created>
  <dcterms:modified xsi:type="dcterms:W3CDTF">2020-11-20T20:01:43Z</dcterms:modified>
</cp:coreProperties>
</file>